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40572-AA66-49F0-ABAC-DE4A6002C538}" type="datetimeFigureOut">
              <a:rPr lang="en-US" smtClean="0"/>
              <a:t>3/3/2014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76201-3965-416A-A635-BFA9CF9CC2E0}" type="slidenum">
              <a:rPr lang="en-US" smtClean="0"/>
              <a:t>‹#›</a:t>
            </a:fld>
            <a:endParaRPr lang="en-US"/>
          </a:p>
        </p:txBody>
      </p:sp>
    </p:spTree>
    <p:extLst>
      <p:ext uri="{BB962C8B-B14F-4D97-AF65-F5344CB8AC3E}">
        <p14:creationId xmlns:p14="http://schemas.microsoft.com/office/powerpoint/2010/main" val="34254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9120E165-2D2F-4B8D-B821-B9BCC74F2AC6}" type="slidenum">
              <a:rPr lang="en-US" sz="1200" smtClean="0">
                <a:latin typeface="Arial" charset="0"/>
              </a:rPr>
              <a:pPr eaLnBrk="1" hangingPunct="1"/>
              <a:t>1</a:t>
            </a:fld>
            <a:endParaRPr lang="en-US" sz="1200"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A5BF2EC5-A50A-4023-A5A9-0EF12045AD75}" type="slidenum">
              <a:rPr lang="en-US" sz="1200" smtClean="0">
                <a:latin typeface="Arial" charset="0"/>
              </a:rPr>
              <a:pPr eaLnBrk="1" hangingPunct="1"/>
              <a:t>11</a:t>
            </a:fld>
            <a:endParaRPr lang="en-US" sz="1200"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3BEB80C0-0E6C-49E0-B461-C609B3A8D520}" type="slidenum">
              <a:rPr lang="en-US" sz="1200" smtClean="0">
                <a:latin typeface="Arial" charset="0"/>
              </a:rPr>
              <a:pPr eaLnBrk="1" hangingPunct="1"/>
              <a:t>12</a:t>
            </a:fld>
            <a:endParaRPr lang="en-US" sz="1200"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06566BF3-C26A-4962-B3D7-6E71A030562B}" type="slidenum">
              <a:rPr lang="en-US" sz="1200" smtClean="0">
                <a:latin typeface="Arial" charset="0"/>
              </a:rPr>
              <a:pPr eaLnBrk="1" hangingPunct="1"/>
              <a:t>13</a:t>
            </a:fld>
            <a:endParaRPr lang="en-US" sz="1200"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950B936E-FA02-48F1-9865-B0B570A9B96C}" type="slidenum">
              <a:rPr lang="en-US" sz="1200" smtClean="0">
                <a:latin typeface="Arial" charset="0"/>
              </a:rPr>
              <a:pPr eaLnBrk="1" hangingPunct="1"/>
              <a:t>14</a:t>
            </a:fld>
            <a:endParaRPr lang="en-US" sz="1200"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0ED95028-96A0-4FE8-A9B4-44E0A471F034}" type="slidenum">
              <a:rPr lang="en-US" sz="1200" smtClean="0">
                <a:latin typeface="Arial" charset="0"/>
              </a:rPr>
              <a:pPr eaLnBrk="1" hangingPunct="1"/>
              <a:t>15</a:t>
            </a:fld>
            <a:endParaRPr lang="en-US" sz="1200"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81BDAECB-18ED-456D-9C5A-F7EF9FC97FAD}" type="slidenum">
              <a:rPr lang="en-US" sz="1200" smtClean="0">
                <a:latin typeface="Arial" charset="0"/>
              </a:rPr>
              <a:pPr eaLnBrk="1" hangingPunct="1"/>
              <a:t>16</a:t>
            </a:fld>
            <a:endParaRPr lang="en-US" sz="1200"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439434DA-C775-41E8-BCC9-4F7359515A9D}" type="slidenum">
              <a:rPr lang="en-US" sz="1200" smtClean="0">
                <a:latin typeface="Arial" charset="0"/>
              </a:rPr>
              <a:pPr eaLnBrk="1" hangingPunct="1"/>
              <a:t>17</a:t>
            </a:fld>
            <a:endParaRPr lang="en-US" sz="1200"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B8592427-7654-4A6D-AA1C-EB9C8349A1C5}" type="slidenum">
              <a:rPr lang="en-US" sz="1200" smtClean="0">
                <a:latin typeface="Arial" charset="0"/>
              </a:rPr>
              <a:pPr eaLnBrk="1" hangingPunct="1"/>
              <a:t>18</a:t>
            </a:fld>
            <a:endParaRPr lang="en-US" sz="1200" smtClean="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0CE88F23-CC77-459C-90A1-5B1CB83ABB5B}" type="slidenum">
              <a:rPr lang="en-US" sz="1200" smtClean="0">
                <a:latin typeface="Arial" charset="0"/>
              </a:rPr>
              <a:pPr eaLnBrk="1" hangingPunct="1"/>
              <a:t>2</a:t>
            </a:fld>
            <a:endParaRPr lang="en-US" sz="1200"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A01614BA-8B04-4571-8668-EC2C9F13D07F}" type="slidenum">
              <a:rPr lang="en-US" sz="1200" smtClean="0">
                <a:latin typeface="Arial" charset="0"/>
              </a:rPr>
              <a:pPr eaLnBrk="1" hangingPunct="1"/>
              <a:t>3</a:t>
            </a:fld>
            <a:endParaRPr lang="en-US" sz="1200"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273E52D0-C257-48A3-BCB0-C4795F09221B}" type="slidenum">
              <a:rPr lang="en-US" sz="1200" smtClean="0">
                <a:latin typeface="Arial" charset="0"/>
              </a:rPr>
              <a:pPr eaLnBrk="1" hangingPunct="1"/>
              <a:t>4</a:t>
            </a:fld>
            <a:endParaRPr lang="en-US" sz="1200" smtClean="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9422BB53-E16B-4CA1-99CE-455225CCA092}" type="slidenum">
              <a:rPr lang="en-US" sz="1200" smtClean="0">
                <a:latin typeface="Arial" charset="0"/>
              </a:rPr>
              <a:pPr eaLnBrk="1" hangingPunct="1"/>
              <a:t>5</a:t>
            </a:fld>
            <a:endParaRPr lang="en-US" sz="1200"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A7270F30-7212-44D0-BA63-E419D23489EC}" type="slidenum">
              <a:rPr lang="en-US" sz="1200" smtClean="0">
                <a:latin typeface="Arial" charset="0"/>
              </a:rPr>
              <a:pPr eaLnBrk="1" hangingPunct="1"/>
              <a:t>6</a:t>
            </a:fld>
            <a:endParaRPr lang="en-US" sz="1200"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646650DC-77B1-4823-9CC8-EEB00F7F0CCA}" type="slidenum">
              <a:rPr lang="en-US" sz="1200" smtClean="0">
                <a:latin typeface="Arial" charset="0"/>
              </a:rPr>
              <a:pPr eaLnBrk="1" hangingPunct="1"/>
              <a:t>7</a:t>
            </a:fld>
            <a:endParaRPr lang="en-US" sz="1200"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1D9B55C1-6FF4-4839-BEFE-C8B08D8FF405}" type="slidenum">
              <a:rPr lang="en-US" sz="1200" smtClean="0">
                <a:latin typeface="Arial" charset="0"/>
              </a:rPr>
              <a:pPr eaLnBrk="1" hangingPunct="1"/>
              <a:t>9</a:t>
            </a:fld>
            <a:endParaRPr lang="en-US" sz="1200"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Verdana" pitchFamily="34" charset="0"/>
                <a:cs typeface="Arial" charset="0"/>
              </a:defRPr>
            </a:lvl1pPr>
            <a:lvl2pPr marL="742950" indent="-285750" eaLnBrk="0" hangingPunct="0">
              <a:defRPr sz="2000">
                <a:solidFill>
                  <a:schemeClr val="tx1"/>
                </a:solidFill>
                <a:latin typeface="Verdana" pitchFamily="34" charset="0"/>
                <a:cs typeface="Arial" charset="0"/>
              </a:defRPr>
            </a:lvl2pPr>
            <a:lvl3pPr marL="1143000" indent="-228600" eaLnBrk="0" hangingPunct="0">
              <a:defRPr sz="2000">
                <a:solidFill>
                  <a:schemeClr val="tx1"/>
                </a:solidFill>
                <a:latin typeface="Verdana" pitchFamily="34" charset="0"/>
                <a:cs typeface="Arial" charset="0"/>
              </a:defRPr>
            </a:lvl3pPr>
            <a:lvl4pPr marL="1600200" indent="-228600" eaLnBrk="0" hangingPunct="0">
              <a:defRPr sz="2000">
                <a:solidFill>
                  <a:schemeClr val="tx1"/>
                </a:solidFill>
                <a:latin typeface="Verdana" pitchFamily="34" charset="0"/>
                <a:cs typeface="Arial" charset="0"/>
              </a:defRPr>
            </a:lvl4pPr>
            <a:lvl5pPr marL="2057400" indent="-228600" eaLnBrk="0" hangingPunct="0">
              <a:defRPr sz="2000">
                <a:solidFill>
                  <a:schemeClr val="tx1"/>
                </a:solidFill>
                <a:latin typeface="Verdana" pitchFamily="34" charset="0"/>
                <a:cs typeface="Arial" charset="0"/>
              </a:defRPr>
            </a:lvl5pPr>
            <a:lvl6pPr marL="2514600" indent="-228600" eaLnBrk="0" fontAlgn="base" hangingPunct="0">
              <a:spcBef>
                <a:spcPct val="0"/>
              </a:spcBef>
              <a:spcAft>
                <a:spcPct val="0"/>
              </a:spcAft>
              <a:defRPr sz="2000">
                <a:solidFill>
                  <a:schemeClr val="tx1"/>
                </a:solidFill>
                <a:latin typeface="Verdana" pitchFamily="34" charset="0"/>
                <a:cs typeface="Arial" charset="0"/>
              </a:defRPr>
            </a:lvl6pPr>
            <a:lvl7pPr marL="2971800" indent="-228600" eaLnBrk="0" fontAlgn="base" hangingPunct="0">
              <a:spcBef>
                <a:spcPct val="0"/>
              </a:spcBef>
              <a:spcAft>
                <a:spcPct val="0"/>
              </a:spcAft>
              <a:defRPr sz="2000">
                <a:solidFill>
                  <a:schemeClr val="tx1"/>
                </a:solidFill>
                <a:latin typeface="Verdana" pitchFamily="34" charset="0"/>
                <a:cs typeface="Arial" charset="0"/>
              </a:defRPr>
            </a:lvl7pPr>
            <a:lvl8pPr marL="3429000" indent="-228600" eaLnBrk="0" fontAlgn="base" hangingPunct="0">
              <a:spcBef>
                <a:spcPct val="0"/>
              </a:spcBef>
              <a:spcAft>
                <a:spcPct val="0"/>
              </a:spcAft>
              <a:defRPr sz="2000">
                <a:solidFill>
                  <a:schemeClr val="tx1"/>
                </a:solidFill>
                <a:latin typeface="Verdana" pitchFamily="34" charset="0"/>
                <a:cs typeface="Arial" charset="0"/>
              </a:defRPr>
            </a:lvl8pPr>
            <a:lvl9pPr marL="3886200" indent="-228600" eaLnBrk="0" fontAlgn="base" hangingPunct="0">
              <a:spcBef>
                <a:spcPct val="0"/>
              </a:spcBef>
              <a:spcAft>
                <a:spcPct val="0"/>
              </a:spcAft>
              <a:defRPr sz="2000">
                <a:solidFill>
                  <a:schemeClr val="tx1"/>
                </a:solidFill>
                <a:latin typeface="Verdana" pitchFamily="34" charset="0"/>
                <a:cs typeface="Arial" charset="0"/>
              </a:defRPr>
            </a:lvl9pPr>
          </a:lstStyle>
          <a:p>
            <a:pPr eaLnBrk="1" hangingPunct="1"/>
            <a:fld id="{F97E85ED-6AB1-4229-AAF9-E2246697598A}" type="slidenum">
              <a:rPr lang="en-US" sz="1200" smtClean="0">
                <a:latin typeface="Arial" charset="0"/>
              </a:rPr>
              <a:pPr eaLnBrk="1" hangingPunct="1"/>
              <a:t>10</a:t>
            </a:fld>
            <a:endParaRPr lang="en-US" sz="1200"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F7488CC-973A-4CDE-9042-60C384F89186}" type="datetimeFigureOut">
              <a:rPr lang="en-US" smtClean="0"/>
              <a:t>3/3/2014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7CD9EFC-08B6-4D90-8FE3-39E9845F05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F7488CC-973A-4CDE-9042-60C384F89186}" type="datetimeFigureOut">
              <a:rPr lang="en-US" smtClean="0"/>
              <a:t>3/3/2014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7CD9EFC-08B6-4D90-8FE3-39E9845F05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F7488CC-973A-4CDE-9042-60C384F89186}" type="datetimeFigureOut">
              <a:rPr lang="en-US" smtClean="0"/>
              <a:t>3/3/2014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7CD9EFC-08B6-4D90-8FE3-39E9845F05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F7488CC-973A-4CDE-9042-60C384F89186}" type="datetimeFigureOut">
              <a:rPr lang="en-US" smtClean="0"/>
              <a:t>3/3/2014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D9EFC-08B6-4D90-8FE3-39E9845F05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F7488CC-973A-4CDE-9042-60C384F89186}" type="datetimeFigureOut">
              <a:rPr lang="en-US" smtClean="0"/>
              <a:t>3/3/2014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CD9EFC-08B6-4D90-8FE3-39E9845F05B2}"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F7488CC-973A-4CDE-9042-60C384F89186}" type="datetimeFigureOut">
              <a:rPr lang="en-US" smtClean="0"/>
              <a:t>3/3/2014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7CD9EFC-08B6-4D90-8FE3-39E9845F05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cbi.nlm.nih.gov/pubmedhealth/n/pmh_adam/A0031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thefight4breastcancer.webs.com/apps/photos/photo?photoid=4777367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thefight4breastcancer.webs.com/apps/photos/photo?photoid=47774693" TargetMode="Externa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hyperlink" Target="http://thefight4breastcancer.webs.com/apps/photos/photo?photoid=4777469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thefight4breastcancer.webs.com/apps/photos/photo?photoid=47774695" TargetMode="Externa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p:txBody>
          <a:bodyPr>
            <a:normAutofit/>
          </a:bodyPr>
          <a:lstStyle/>
          <a:p>
            <a:pPr eaLnBrk="1" hangingPunct="1">
              <a:defRPr/>
            </a:pPr>
            <a:r>
              <a:rPr lang="en-US" dirty="0" smtClean="0"/>
              <a:t>Reproductive Disorders</a:t>
            </a:r>
            <a:br>
              <a:rPr lang="en-US" dirty="0" smtClean="0"/>
            </a:br>
            <a:r>
              <a:rPr lang="en-US" dirty="0" smtClean="0"/>
              <a:t>Female</a:t>
            </a:r>
          </a:p>
        </p:txBody>
      </p:sp>
    </p:spTree>
    <p:extLst>
      <p:ext uri="{BB962C8B-B14F-4D97-AF65-F5344CB8AC3E}">
        <p14:creationId xmlns:p14="http://schemas.microsoft.com/office/powerpoint/2010/main" val="144941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defRPr/>
            </a:pPr>
            <a:r>
              <a:rPr lang="en-US" sz="4000" smtClean="0"/>
              <a:t>The most common physical symptoms include:</a:t>
            </a:r>
          </a:p>
        </p:txBody>
      </p:sp>
      <p:sp>
        <p:nvSpPr>
          <p:cNvPr id="60419" name="Rectangle 3"/>
          <p:cNvSpPr>
            <a:spLocks noGrp="1" noChangeArrowheads="1"/>
          </p:cNvSpPr>
          <p:nvPr>
            <p:ph idx="1"/>
          </p:nvPr>
        </p:nvSpPr>
        <p:spPr/>
        <p:txBody>
          <a:bodyPr>
            <a:normAutofit/>
          </a:bodyPr>
          <a:lstStyle/>
          <a:p>
            <a:pPr eaLnBrk="1" hangingPunct="1">
              <a:lnSpc>
                <a:spcPct val="90000"/>
              </a:lnSpc>
              <a:defRPr/>
            </a:pPr>
            <a:endParaRPr lang="en-US" sz="2800" dirty="0" smtClean="0"/>
          </a:p>
          <a:p>
            <a:pPr eaLnBrk="1" hangingPunct="1">
              <a:lnSpc>
                <a:spcPct val="90000"/>
              </a:lnSpc>
              <a:defRPr/>
            </a:pPr>
            <a:r>
              <a:rPr lang="en-US" sz="2800" u="sng" dirty="0" smtClean="0"/>
              <a:t>Abdominal fullness, gas</a:t>
            </a:r>
          </a:p>
          <a:p>
            <a:pPr eaLnBrk="1" hangingPunct="1">
              <a:lnSpc>
                <a:spcPct val="90000"/>
              </a:lnSpc>
              <a:defRPr/>
            </a:pPr>
            <a:r>
              <a:rPr lang="en-US" sz="2800" u="sng" dirty="0" smtClean="0"/>
              <a:t>Bloating of the abdomen</a:t>
            </a:r>
          </a:p>
          <a:p>
            <a:pPr eaLnBrk="1" hangingPunct="1">
              <a:lnSpc>
                <a:spcPct val="90000"/>
              </a:lnSpc>
              <a:defRPr/>
            </a:pPr>
            <a:r>
              <a:rPr lang="en-US" sz="2800" u="sng" dirty="0" smtClean="0"/>
              <a:t>Breast tenderness</a:t>
            </a:r>
          </a:p>
          <a:p>
            <a:pPr eaLnBrk="1" hangingPunct="1">
              <a:lnSpc>
                <a:spcPct val="90000"/>
              </a:lnSpc>
              <a:defRPr/>
            </a:pPr>
            <a:r>
              <a:rPr lang="en-US" sz="2800" u="sng" dirty="0" smtClean="0"/>
              <a:t>Clumsiness</a:t>
            </a:r>
          </a:p>
          <a:p>
            <a:pPr eaLnBrk="1" hangingPunct="1">
              <a:lnSpc>
                <a:spcPct val="90000"/>
              </a:lnSpc>
              <a:defRPr/>
            </a:pPr>
            <a:r>
              <a:rPr lang="en-US" sz="2800" u="sng" dirty="0" smtClean="0"/>
              <a:t>Constipation</a:t>
            </a:r>
            <a:r>
              <a:rPr lang="en-US" sz="2800" u="sng" dirty="0"/>
              <a:t> </a:t>
            </a:r>
            <a:r>
              <a:rPr lang="en-US" sz="2800" u="sng" dirty="0" smtClean="0"/>
              <a:t>or </a:t>
            </a:r>
            <a:r>
              <a:rPr lang="en-US" sz="2800" u="sng" dirty="0" smtClean="0"/>
              <a:t>diarrhea</a:t>
            </a:r>
          </a:p>
          <a:p>
            <a:pPr eaLnBrk="1" hangingPunct="1">
              <a:lnSpc>
                <a:spcPct val="90000"/>
              </a:lnSpc>
              <a:defRPr/>
            </a:pPr>
            <a:r>
              <a:rPr lang="en-US" sz="2800" u="sng" dirty="0" smtClean="0"/>
              <a:t>Food cravings</a:t>
            </a:r>
          </a:p>
          <a:p>
            <a:pPr eaLnBrk="1" hangingPunct="1">
              <a:lnSpc>
                <a:spcPct val="90000"/>
              </a:lnSpc>
              <a:defRPr/>
            </a:pPr>
            <a:r>
              <a:rPr lang="en-US" sz="2800" u="sng" dirty="0" smtClean="0"/>
              <a:t>Headache</a:t>
            </a:r>
          </a:p>
          <a:p>
            <a:pPr eaLnBrk="1" hangingPunct="1">
              <a:lnSpc>
                <a:spcPct val="90000"/>
              </a:lnSpc>
              <a:defRPr/>
            </a:pPr>
            <a:r>
              <a:rPr lang="en-US" sz="2800" u="sng" dirty="0" smtClean="0"/>
              <a:t>Less tolerance for noises and lights</a:t>
            </a:r>
          </a:p>
          <a:p>
            <a:pPr eaLnBrk="1" hangingPunct="1">
              <a:lnSpc>
                <a:spcPct val="90000"/>
              </a:lnSpc>
              <a:defRPr/>
            </a:pPr>
            <a:endParaRPr lang="en-US" sz="2800" u="sng" dirty="0" smtClean="0"/>
          </a:p>
        </p:txBody>
      </p:sp>
    </p:spTree>
    <p:extLst>
      <p:ext uri="{BB962C8B-B14F-4D97-AF65-F5344CB8AC3E}">
        <p14:creationId xmlns:p14="http://schemas.microsoft.com/office/powerpoint/2010/main" val="3881889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42975" y="257175"/>
            <a:ext cx="8229600" cy="1139825"/>
          </a:xfrm>
        </p:spPr>
        <p:txBody>
          <a:bodyPr/>
          <a:lstStyle/>
          <a:p>
            <a:pPr eaLnBrk="1" hangingPunct="1">
              <a:defRPr/>
            </a:pPr>
            <a:r>
              <a:rPr lang="en-US" dirty="0" smtClean="0"/>
              <a:t>endometriosis</a:t>
            </a:r>
          </a:p>
        </p:txBody>
      </p:sp>
      <p:sp>
        <p:nvSpPr>
          <p:cNvPr id="47107" name="Rectangle 3"/>
          <p:cNvSpPr>
            <a:spLocks noGrp="1" noChangeArrowheads="1"/>
          </p:cNvSpPr>
          <p:nvPr>
            <p:ph idx="1"/>
          </p:nvPr>
        </p:nvSpPr>
        <p:spPr>
          <a:xfrm>
            <a:off x="228600" y="2073275"/>
            <a:ext cx="7696200" cy="4530725"/>
          </a:xfrm>
        </p:spPr>
        <p:txBody>
          <a:bodyPr/>
          <a:lstStyle/>
          <a:p>
            <a:pPr eaLnBrk="1" hangingPunct="1">
              <a:lnSpc>
                <a:spcPct val="90000"/>
              </a:lnSpc>
              <a:defRPr/>
            </a:pPr>
            <a:r>
              <a:rPr lang="en-US" sz="2800" dirty="0" smtClean="0"/>
              <a:t>Endometriosis occurs when tissue normally found inside the uterus grows in other parts of the body. It may attach to the ovaries, fallopian tubes, the exterior of the uterus, the bowel, or other internal structures. </a:t>
            </a:r>
          </a:p>
          <a:p>
            <a:pPr eaLnBrk="1" hangingPunct="1">
              <a:lnSpc>
                <a:spcPct val="90000"/>
              </a:lnSpc>
              <a:defRPr/>
            </a:pPr>
            <a:r>
              <a:rPr lang="en-US" sz="2800" dirty="0" smtClean="0"/>
              <a:t>Symptoms</a:t>
            </a:r>
          </a:p>
          <a:p>
            <a:pPr lvl="1" eaLnBrk="1" hangingPunct="1">
              <a:lnSpc>
                <a:spcPct val="90000"/>
              </a:lnSpc>
              <a:defRPr/>
            </a:pPr>
            <a:r>
              <a:rPr lang="en-US" sz="2400" dirty="0" smtClean="0"/>
              <a:t>Pain before, after and during menstruation</a:t>
            </a:r>
          </a:p>
          <a:p>
            <a:pPr eaLnBrk="1" hangingPunct="1">
              <a:lnSpc>
                <a:spcPct val="90000"/>
              </a:lnSpc>
              <a:defRPr/>
            </a:pPr>
            <a:r>
              <a:rPr lang="en-US" sz="2800" dirty="0" smtClean="0"/>
              <a:t>Treatment:</a:t>
            </a:r>
          </a:p>
          <a:p>
            <a:pPr lvl="1" eaLnBrk="1" hangingPunct="1">
              <a:lnSpc>
                <a:spcPct val="90000"/>
              </a:lnSpc>
              <a:defRPr/>
            </a:pPr>
            <a:r>
              <a:rPr lang="en-US" sz="2400" dirty="0" smtClean="0"/>
              <a:t>Surgery, birth control pills</a:t>
            </a:r>
          </a:p>
        </p:txBody>
      </p:sp>
      <p:pic>
        <p:nvPicPr>
          <p:cNvPr id="28676" name="Picture 5" descr="Photo of woman holdig stoma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28600"/>
            <a:ext cx="27146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0089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treatment</a:t>
            </a:r>
          </a:p>
        </p:txBody>
      </p:sp>
      <p:sp>
        <p:nvSpPr>
          <p:cNvPr id="56323" name="Rectangle 3"/>
          <p:cNvSpPr>
            <a:spLocks noGrp="1" noChangeArrowheads="1"/>
          </p:cNvSpPr>
          <p:nvPr>
            <p:ph idx="1"/>
          </p:nvPr>
        </p:nvSpPr>
        <p:spPr/>
        <p:txBody>
          <a:bodyPr/>
          <a:lstStyle/>
          <a:p>
            <a:pPr eaLnBrk="1" hangingPunct="1">
              <a:defRPr/>
            </a:pPr>
            <a:r>
              <a:rPr lang="en-US" smtClean="0"/>
              <a:t>Surgery</a:t>
            </a:r>
          </a:p>
          <a:p>
            <a:pPr eaLnBrk="1" hangingPunct="1">
              <a:defRPr/>
            </a:pPr>
            <a:r>
              <a:rPr lang="en-US" smtClean="0"/>
              <a:t>Kegel exercises to strengthen pelvic floor – squeeze and contract vaginal muscles (ones that hold a tampon in place) for 10 seconds and release for 10 seconds</a:t>
            </a:r>
          </a:p>
        </p:txBody>
      </p:sp>
    </p:spTree>
    <p:extLst>
      <p:ext uri="{BB962C8B-B14F-4D97-AF65-F5344CB8AC3E}">
        <p14:creationId xmlns:p14="http://schemas.microsoft.com/office/powerpoint/2010/main" val="3490112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infertility</a:t>
            </a:r>
          </a:p>
        </p:txBody>
      </p:sp>
      <p:sp>
        <p:nvSpPr>
          <p:cNvPr id="13315" name="Rectangle 3"/>
          <p:cNvSpPr>
            <a:spLocks noGrp="1" noChangeArrowheads="1"/>
          </p:cNvSpPr>
          <p:nvPr>
            <p:ph idx="1"/>
          </p:nvPr>
        </p:nvSpPr>
        <p:spPr/>
        <p:txBody>
          <a:bodyPr/>
          <a:lstStyle/>
          <a:p>
            <a:pPr eaLnBrk="1" hangingPunct="1">
              <a:defRPr/>
            </a:pPr>
            <a:r>
              <a:rPr lang="en-US" smtClean="0"/>
              <a:t>Not being able to become pregnant after one year of trying to conceive a child</a:t>
            </a:r>
          </a:p>
          <a:p>
            <a:pPr eaLnBrk="1" hangingPunct="1">
              <a:defRPr/>
            </a:pPr>
            <a:r>
              <a:rPr lang="en-US" smtClean="0"/>
              <a:t>Treatments: </a:t>
            </a:r>
          </a:p>
          <a:p>
            <a:pPr lvl="1" eaLnBrk="1" hangingPunct="1">
              <a:defRPr/>
            </a:pPr>
            <a:r>
              <a:rPr lang="en-US" smtClean="0"/>
              <a:t>Fertility drugs, surgery, artificial insemination, in vitrofertilization</a:t>
            </a:r>
          </a:p>
        </p:txBody>
      </p:sp>
    </p:spTree>
    <p:extLst>
      <p:ext uri="{BB962C8B-B14F-4D97-AF65-F5344CB8AC3E}">
        <p14:creationId xmlns:p14="http://schemas.microsoft.com/office/powerpoint/2010/main" val="829889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mtClean="0"/>
              <a:t>Toxic Shock Syndrome</a:t>
            </a:r>
          </a:p>
        </p:txBody>
      </p:sp>
      <p:sp>
        <p:nvSpPr>
          <p:cNvPr id="64515" name="Rectangle 3"/>
          <p:cNvSpPr>
            <a:spLocks noGrp="1" noChangeArrowheads="1"/>
          </p:cNvSpPr>
          <p:nvPr>
            <p:ph idx="1"/>
          </p:nvPr>
        </p:nvSpPr>
        <p:spPr>
          <a:xfrm>
            <a:off x="457200" y="1600200"/>
            <a:ext cx="4419600" cy="4530725"/>
          </a:xfrm>
        </p:spPr>
        <p:txBody>
          <a:bodyPr/>
          <a:lstStyle/>
          <a:p>
            <a:pPr eaLnBrk="1" hangingPunct="1">
              <a:lnSpc>
                <a:spcPct val="90000"/>
              </a:lnSpc>
              <a:defRPr/>
            </a:pPr>
            <a:r>
              <a:rPr lang="en-US" smtClean="0"/>
              <a:t>Potentially fatal illness caused by bacteria</a:t>
            </a:r>
          </a:p>
          <a:p>
            <a:pPr eaLnBrk="1" hangingPunct="1">
              <a:lnSpc>
                <a:spcPct val="90000"/>
              </a:lnSpc>
              <a:defRPr/>
            </a:pPr>
            <a:r>
              <a:rPr lang="en-US" smtClean="0"/>
              <a:t>Caused by leaving tampons in for an extended time</a:t>
            </a:r>
          </a:p>
          <a:p>
            <a:pPr eaLnBrk="1" hangingPunct="1">
              <a:lnSpc>
                <a:spcPct val="90000"/>
              </a:lnSpc>
              <a:defRPr/>
            </a:pPr>
            <a:r>
              <a:rPr lang="en-US" smtClean="0"/>
              <a:t>Recommended to not leave in tampons overnight</a:t>
            </a:r>
          </a:p>
        </p:txBody>
      </p:sp>
      <p:pic>
        <p:nvPicPr>
          <p:cNvPr id="32772" name="Picture 5" descr="377431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0" y="1600200"/>
            <a:ext cx="4286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875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smtClean="0"/>
              <a:t>PCOS</a:t>
            </a:r>
          </a:p>
        </p:txBody>
      </p:sp>
      <p:sp>
        <p:nvSpPr>
          <p:cNvPr id="70659" name="Rectangle 3"/>
          <p:cNvSpPr>
            <a:spLocks noGrp="1" noChangeArrowheads="1"/>
          </p:cNvSpPr>
          <p:nvPr>
            <p:ph idx="1"/>
          </p:nvPr>
        </p:nvSpPr>
        <p:spPr>
          <a:xfrm>
            <a:off x="457200" y="1600200"/>
            <a:ext cx="4572000" cy="4530725"/>
          </a:xfrm>
        </p:spPr>
        <p:txBody>
          <a:bodyPr/>
          <a:lstStyle/>
          <a:p>
            <a:pPr eaLnBrk="1" hangingPunct="1">
              <a:defRPr/>
            </a:pPr>
            <a:r>
              <a:rPr lang="en-US" sz="2800" smtClean="0"/>
              <a:t>Polycystic Ovary syndrome</a:t>
            </a:r>
          </a:p>
          <a:p>
            <a:pPr eaLnBrk="1" hangingPunct="1">
              <a:defRPr/>
            </a:pPr>
            <a:r>
              <a:rPr lang="en-US" sz="2800" smtClean="0"/>
              <a:t>Hormonal disorder </a:t>
            </a:r>
          </a:p>
          <a:p>
            <a:pPr eaLnBrk="1" hangingPunct="1">
              <a:defRPr/>
            </a:pPr>
            <a:r>
              <a:rPr lang="en-US" sz="2800" smtClean="0"/>
              <a:t>Small cysts on ovary</a:t>
            </a:r>
          </a:p>
          <a:p>
            <a:pPr eaLnBrk="1" hangingPunct="1">
              <a:defRPr/>
            </a:pPr>
            <a:r>
              <a:rPr lang="en-US" sz="2800" smtClean="0"/>
              <a:t>Treatment:</a:t>
            </a:r>
          </a:p>
          <a:p>
            <a:pPr lvl="1" eaLnBrk="1" hangingPunct="1">
              <a:defRPr/>
            </a:pPr>
            <a:r>
              <a:rPr lang="en-US" sz="2400" smtClean="0"/>
              <a:t>Regulate menstrual cycle</a:t>
            </a:r>
          </a:p>
          <a:p>
            <a:pPr lvl="1" eaLnBrk="1" hangingPunct="1">
              <a:defRPr/>
            </a:pPr>
            <a:r>
              <a:rPr lang="en-US" sz="2400" smtClean="0"/>
              <a:t>Surgery to ovary to induce ovulation</a:t>
            </a:r>
          </a:p>
        </p:txBody>
      </p:sp>
      <p:pic>
        <p:nvPicPr>
          <p:cNvPr id="33796" name="Picture 5" descr="PCOS - Ovarian Cy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371600"/>
            <a:ext cx="4197350" cy="416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3240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mtClean="0"/>
              <a:t>Breast Cancer</a:t>
            </a:r>
          </a:p>
        </p:txBody>
      </p:sp>
      <p:sp>
        <p:nvSpPr>
          <p:cNvPr id="74755" name="Rectangle 3"/>
          <p:cNvSpPr>
            <a:spLocks noGrp="1" noChangeArrowheads="1"/>
          </p:cNvSpPr>
          <p:nvPr>
            <p:ph idx="1"/>
          </p:nvPr>
        </p:nvSpPr>
        <p:spPr/>
        <p:txBody>
          <a:bodyPr/>
          <a:lstStyle/>
          <a:p>
            <a:pPr eaLnBrk="1" hangingPunct="1">
              <a:defRPr/>
            </a:pPr>
            <a:r>
              <a:rPr lang="en-US" smtClean="0"/>
              <a:t>Cancer of ducts (move milk) or lobules (produce milk)</a:t>
            </a:r>
          </a:p>
        </p:txBody>
      </p:sp>
      <p:pic>
        <p:nvPicPr>
          <p:cNvPr id="34820" name="Picture 7" descr="Breast_Cancer550_ab">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048000"/>
            <a:ext cx="428625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9" descr="Breast-Cancer-01">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200400"/>
            <a:ext cx="2857500"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2298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endParaRPr lang="en-US" smtClean="0"/>
          </a:p>
        </p:txBody>
      </p:sp>
      <p:sp>
        <p:nvSpPr>
          <p:cNvPr id="72707" name="Rectangle 3"/>
          <p:cNvSpPr>
            <a:spLocks noGrp="1" noChangeArrowheads="1"/>
          </p:cNvSpPr>
          <p:nvPr>
            <p:ph idx="1"/>
          </p:nvPr>
        </p:nvSpPr>
        <p:spPr/>
        <p:txBody>
          <a:bodyPr/>
          <a:lstStyle/>
          <a:p>
            <a:pPr eaLnBrk="1" hangingPunct="1">
              <a:defRPr/>
            </a:pPr>
            <a:endParaRPr lang="en-US" smtClean="0"/>
          </a:p>
        </p:txBody>
      </p:sp>
      <p:pic>
        <p:nvPicPr>
          <p:cNvPr id="35844" name="Picture 5" descr="En_Breast_cancer_illustration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533400"/>
            <a:ext cx="39512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7" descr="breast-cancer-stages(resiz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6638" y="762000"/>
            <a:ext cx="4068762"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220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mtClean="0"/>
              <a:t>Breast cancer treatments</a:t>
            </a:r>
          </a:p>
        </p:txBody>
      </p:sp>
      <p:sp>
        <p:nvSpPr>
          <p:cNvPr id="76803" name="Rectangle 3"/>
          <p:cNvSpPr>
            <a:spLocks noGrp="1" noChangeArrowheads="1"/>
          </p:cNvSpPr>
          <p:nvPr>
            <p:ph idx="1"/>
          </p:nvPr>
        </p:nvSpPr>
        <p:spPr/>
        <p:txBody>
          <a:bodyPr/>
          <a:lstStyle/>
          <a:p>
            <a:pPr eaLnBrk="1" hangingPunct="1">
              <a:lnSpc>
                <a:spcPct val="90000"/>
              </a:lnSpc>
              <a:defRPr/>
            </a:pPr>
            <a:r>
              <a:rPr lang="en-US" dirty="0" smtClean="0"/>
              <a:t>Radiation</a:t>
            </a:r>
          </a:p>
          <a:p>
            <a:pPr eaLnBrk="1" hangingPunct="1">
              <a:lnSpc>
                <a:spcPct val="90000"/>
              </a:lnSpc>
              <a:defRPr/>
            </a:pPr>
            <a:r>
              <a:rPr lang="en-US" dirty="0" smtClean="0"/>
              <a:t>Surgery</a:t>
            </a:r>
          </a:p>
          <a:p>
            <a:pPr lvl="1" eaLnBrk="1" hangingPunct="1">
              <a:lnSpc>
                <a:spcPct val="90000"/>
              </a:lnSpc>
              <a:defRPr/>
            </a:pPr>
            <a:r>
              <a:rPr lang="en-US" dirty="0" smtClean="0"/>
              <a:t>Lumpectomy removes the breast lump; </a:t>
            </a:r>
            <a:r>
              <a:rPr lang="en-US" u="sng" dirty="0" smtClean="0"/>
              <a:t>Mas</a:t>
            </a:r>
            <a:r>
              <a:rPr lang="en-US" dirty="0" smtClean="0"/>
              <a:t>tectomy removes all or part of the breast and possible nearby structures </a:t>
            </a:r>
          </a:p>
          <a:p>
            <a:pPr eaLnBrk="1" hangingPunct="1">
              <a:lnSpc>
                <a:spcPct val="90000"/>
              </a:lnSpc>
              <a:defRPr/>
            </a:pPr>
            <a:r>
              <a:rPr lang="en-US" dirty="0" smtClean="0"/>
              <a:t>Chemotherapy</a:t>
            </a:r>
          </a:p>
          <a:p>
            <a:pPr eaLnBrk="1" hangingPunct="1">
              <a:lnSpc>
                <a:spcPct val="90000"/>
              </a:lnSpc>
              <a:defRPr/>
            </a:pPr>
            <a:endParaRPr lang="en-US" dirty="0" smtClean="0"/>
          </a:p>
          <a:p>
            <a:pPr eaLnBrk="1" hangingPunct="1">
              <a:lnSpc>
                <a:spcPct val="90000"/>
              </a:lnSpc>
              <a:defRPr/>
            </a:pPr>
            <a:r>
              <a:rPr lang="en-US" dirty="0" smtClean="0"/>
              <a:t>Remember to examine breasts monthly!</a:t>
            </a:r>
          </a:p>
        </p:txBody>
      </p:sp>
    </p:spTree>
    <p:extLst>
      <p:ext uri="{BB962C8B-B14F-4D97-AF65-F5344CB8AC3E}">
        <p14:creationId xmlns:p14="http://schemas.microsoft.com/office/powerpoint/2010/main" val="1174661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sterility</a:t>
            </a:r>
          </a:p>
        </p:txBody>
      </p:sp>
      <p:sp>
        <p:nvSpPr>
          <p:cNvPr id="21507" name="Rectangle 3"/>
          <p:cNvSpPr>
            <a:spLocks noGrp="1" noChangeArrowheads="1"/>
          </p:cNvSpPr>
          <p:nvPr>
            <p:ph idx="1"/>
          </p:nvPr>
        </p:nvSpPr>
        <p:spPr/>
        <p:txBody>
          <a:bodyPr/>
          <a:lstStyle/>
          <a:p>
            <a:pPr eaLnBrk="1" hangingPunct="1">
              <a:defRPr/>
            </a:pPr>
            <a:r>
              <a:rPr lang="en-US" dirty="0" smtClean="0"/>
              <a:t>Not being able to get pregnant</a:t>
            </a:r>
          </a:p>
          <a:p>
            <a:pPr eaLnBrk="1" hangingPunct="1">
              <a:defRPr/>
            </a:pPr>
            <a:r>
              <a:rPr lang="en-US" dirty="0" smtClean="0"/>
              <a:t>Common causes for females:</a:t>
            </a:r>
          </a:p>
          <a:p>
            <a:pPr lvl="1" eaLnBrk="1" hangingPunct="1">
              <a:defRPr/>
            </a:pPr>
            <a:r>
              <a:rPr lang="en-US" dirty="0" smtClean="0"/>
              <a:t>Fallopian tube blockage</a:t>
            </a:r>
          </a:p>
          <a:p>
            <a:pPr lvl="1" eaLnBrk="1" hangingPunct="1">
              <a:defRPr/>
            </a:pPr>
            <a:r>
              <a:rPr lang="en-US" dirty="0" smtClean="0"/>
              <a:t>Ovulation disorders</a:t>
            </a:r>
          </a:p>
          <a:p>
            <a:pPr lvl="1" eaLnBrk="1" hangingPunct="1">
              <a:defRPr/>
            </a:pPr>
            <a:r>
              <a:rPr lang="en-US" dirty="0" smtClean="0"/>
              <a:t>Polycystic ovary syndrome</a:t>
            </a:r>
          </a:p>
          <a:p>
            <a:pPr lvl="1" eaLnBrk="1" hangingPunct="1">
              <a:defRPr/>
            </a:pPr>
            <a:r>
              <a:rPr lang="en-US" dirty="0" smtClean="0"/>
              <a:t>endometriosis</a:t>
            </a:r>
          </a:p>
        </p:txBody>
      </p:sp>
    </p:spTree>
    <p:extLst>
      <p:ext uri="{BB962C8B-B14F-4D97-AF65-F5344CB8AC3E}">
        <p14:creationId xmlns:p14="http://schemas.microsoft.com/office/powerpoint/2010/main" val="3951059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Fibroids</a:t>
            </a:r>
          </a:p>
        </p:txBody>
      </p:sp>
      <p:sp>
        <p:nvSpPr>
          <p:cNvPr id="37891" name="Rectangle 3"/>
          <p:cNvSpPr>
            <a:spLocks noGrp="1" noChangeArrowheads="1"/>
          </p:cNvSpPr>
          <p:nvPr>
            <p:ph idx="1"/>
          </p:nvPr>
        </p:nvSpPr>
        <p:spPr>
          <a:xfrm>
            <a:off x="5715000" y="1676400"/>
            <a:ext cx="2971800" cy="4454525"/>
          </a:xfrm>
        </p:spPr>
        <p:txBody>
          <a:bodyPr/>
          <a:lstStyle/>
          <a:p>
            <a:pPr eaLnBrk="1" hangingPunct="1">
              <a:lnSpc>
                <a:spcPct val="80000"/>
              </a:lnSpc>
              <a:defRPr/>
            </a:pPr>
            <a:r>
              <a:rPr lang="en-US" sz="2800" smtClean="0"/>
              <a:t>Non cancerous tumors found in uterus</a:t>
            </a:r>
          </a:p>
          <a:p>
            <a:pPr eaLnBrk="1" hangingPunct="1">
              <a:lnSpc>
                <a:spcPct val="80000"/>
              </a:lnSpc>
              <a:defRPr/>
            </a:pPr>
            <a:r>
              <a:rPr lang="en-US" sz="2800" smtClean="0"/>
              <a:t>Symptoms:</a:t>
            </a:r>
          </a:p>
          <a:p>
            <a:pPr eaLnBrk="1" hangingPunct="1">
              <a:lnSpc>
                <a:spcPct val="80000"/>
              </a:lnSpc>
              <a:buFont typeface="Wingdings" pitchFamily="2" charset="2"/>
              <a:buNone/>
              <a:defRPr/>
            </a:pPr>
            <a:r>
              <a:rPr lang="en-US" sz="2800" smtClean="0"/>
              <a:t>	Excessive menstrual bleeding, pain, frequent urination</a:t>
            </a:r>
          </a:p>
        </p:txBody>
      </p:sp>
      <p:pic>
        <p:nvPicPr>
          <p:cNvPr id="20484" name="Picture 5" descr="Picture of uterine fibro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5097463" cy="526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5416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defRPr/>
            </a:pPr>
            <a:r>
              <a:rPr lang="en-US" smtClean="0"/>
              <a:t>Fibroids are leading cause of </a:t>
            </a:r>
          </a:p>
        </p:txBody>
      </p:sp>
      <p:sp>
        <p:nvSpPr>
          <p:cNvPr id="45059" name="Rectangle 3"/>
          <p:cNvSpPr>
            <a:spLocks noGrp="1" noChangeArrowheads="1"/>
          </p:cNvSpPr>
          <p:nvPr>
            <p:ph idx="1"/>
          </p:nvPr>
        </p:nvSpPr>
        <p:spPr/>
        <p:txBody>
          <a:bodyPr/>
          <a:lstStyle/>
          <a:p>
            <a:pPr eaLnBrk="1" hangingPunct="1">
              <a:defRPr/>
            </a:pPr>
            <a:r>
              <a:rPr lang="en-US" smtClean="0"/>
              <a:t>Hysterectomy: removal of the uterus, fallopian tubes and ovaries</a:t>
            </a:r>
          </a:p>
          <a:p>
            <a:pPr eaLnBrk="1" hangingPunct="1">
              <a:defRPr/>
            </a:pPr>
            <a:endParaRPr lang="en-US" smtClean="0"/>
          </a:p>
        </p:txBody>
      </p:sp>
      <p:pic>
        <p:nvPicPr>
          <p:cNvPr id="21508" name="Picture 5" descr="Illustration of the female reproductive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849563"/>
            <a:ext cx="4724400" cy="377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9808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Uterine prolapse</a:t>
            </a:r>
          </a:p>
        </p:txBody>
      </p:sp>
      <p:sp>
        <p:nvSpPr>
          <p:cNvPr id="54275" name="Rectangle 3"/>
          <p:cNvSpPr>
            <a:spLocks noGrp="1" noChangeArrowheads="1"/>
          </p:cNvSpPr>
          <p:nvPr>
            <p:ph idx="1"/>
          </p:nvPr>
        </p:nvSpPr>
        <p:spPr/>
        <p:txBody>
          <a:bodyPr/>
          <a:lstStyle/>
          <a:p>
            <a:pPr eaLnBrk="1" hangingPunct="1">
              <a:defRPr/>
            </a:pPr>
            <a:r>
              <a:rPr lang="en-US" smtClean="0"/>
              <a:t>uterus drops into the vagina due to weakening of pelvic floor due to pregnancy or age</a:t>
            </a:r>
          </a:p>
        </p:txBody>
      </p:sp>
      <p:sp>
        <p:nvSpPr>
          <p:cNvPr id="22532" name="AutoShape 5" descr="Z"/>
          <p:cNvSpPr>
            <a:spLocks noChangeAspect="1" noChangeArrowheads="1"/>
          </p:cNvSpPr>
          <p:nvPr/>
        </p:nvSpPr>
        <p:spPr bwMode="auto">
          <a:xfrm>
            <a:off x="3424238" y="2681288"/>
            <a:ext cx="22955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3" name="AutoShape 7" descr="Z"/>
          <p:cNvSpPr>
            <a:spLocks noChangeAspect="1" noChangeArrowheads="1"/>
          </p:cNvSpPr>
          <p:nvPr/>
        </p:nvSpPr>
        <p:spPr bwMode="auto">
          <a:xfrm>
            <a:off x="3424238" y="2681288"/>
            <a:ext cx="22955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4" name="AutoShape 9" descr="Z"/>
          <p:cNvSpPr>
            <a:spLocks noChangeAspect="1" noChangeArrowheads="1"/>
          </p:cNvSpPr>
          <p:nvPr/>
        </p:nvSpPr>
        <p:spPr bwMode="auto">
          <a:xfrm>
            <a:off x="3248025" y="2566988"/>
            <a:ext cx="26479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22535" name="Picture 11" descr="prolap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30563"/>
            <a:ext cx="5562600"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68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hangingPunct="1">
              <a:defRPr/>
            </a:pPr>
            <a:r>
              <a:rPr lang="en-US" sz="4000" smtClean="0"/>
              <a:t>Amenorrhea</a:t>
            </a:r>
            <a:br>
              <a:rPr lang="en-US" sz="4000" smtClean="0"/>
            </a:br>
            <a:r>
              <a:rPr lang="en-US" sz="4000" smtClean="0"/>
              <a:t>(uh-men-o-REE-uh) </a:t>
            </a:r>
          </a:p>
        </p:txBody>
      </p:sp>
      <p:sp>
        <p:nvSpPr>
          <p:cNvPr id="66563" name="Rectangle 3"/>
          <p:cNvSpPr>
            <a:spLocks noGrp="1" noChangeArrowheads="1"/>
          </p:cNvSpPr>
          <p:nvPr>
            <p:ph idx="1"/>
          </p:nvPr>
        </p:nvSpPr>
        <p:spPr/>
        <p:txBody>
          <a:bodyPr/>
          <a:lstStyle/>
          <a:p>
            <a:pPr eaLnBrk="1" hangingPunct="1">
              <a:defRPr/>
            </a:pPr>
            <a:r>
              <a:rPr lang="en-US" smtClean="0"/>
              <a:t>Absence of menstruation</a:t>
            </a:r>
          </a:p>
          <a:p>
            <a:pPr lvl="1" eaLnBrk="1" hangingPunct="1">
              <a:defRPr/>
            </a:pPr>
            <a:r>
              <a:rPr lang="en-US" smtClean="0"/>
              <a:t>Pregnancy</a:t>
            </a:r>
          </a:p>
          <a:p>
            <a:pPr lvl="1" eaLnBrk="1" hangingPunct="1">
              <a:defRPr/>
            </a:pPr>
            <a:r>
              <a:rPr lang="en-US" smtClean="0"/>
              <a:t>Breast feeding</a:t>
            </a:r>
          </a:p>
          <a:p>
            <a:pPr lvl="1" eaLnBrk="1" hangingPunct="1">
              <a:defRPr/>
            </a:pPr>
            <a:r>
              <a:rPr lang="en-US" smtClean="0"/>
              <a:t>Menopause</a:t>
            </a:r>
          </a:p>
          <a:p>
            <a:pPr lvl="1" eaLnBrk="1" hangingPunct="1">
              <a:defRPr/>
            </a:pPr>
            <a:r>
              <a:rPr lang="en-US" smtClean="0"/>
              <a:t>Contraceptives</a:t>
            </a:r>
          </a:p>
          <a:p>
            <a:pPr lvl="1" eaLnBrk="1" hangingPunct="1">
              <a:defRPr/>
            </a:pPr>
            <a:r>
              <a:rPr lang="en-US" smtClean="0"/>
              <a:t>Stress</a:t>
            </a:r>
          </a:p>
          <a:p>
            <a:pPr lvl="1" eaLnBrk="1" hangingPunct="1">
              <a:defRPr/>
            </a:pPr>
            <a:r>
              <a:rPr lang="en-US" smtClean="0"/>
              <a:t>Weight loss</a:t>
            </a:r>
          </a:p>
          <a:p>
            <a:pPr lvl="1" eaLnBrk="1" hangingPunct="1">
              <a:defRPr/>
            </a:pPr>
            <a:r>
              <a:rPr lang="en-US" smtClean="0"/>
              <a:t>Excessive exercise</a:t>
            </a:r>
          </a:p>
        </p:txBody>
      </p:sp>
    </p:spTree>
    <p:extLst>
      <p:ext uri="{BB962C8B-B14F-4D97-AF65-F5344CB8AC3E}">
        <p14:creationId xmlns:p14="http://schemas.microsoft.com/office/powerpoint/2010/main" val="3024380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dirty="0" smtClean="0"/>
              <a:t>PID</a:t>
            </a:r>
          </a:p>
        </p:txBody>
      </p:sp>
      <p:sp>
        <p:nvSpPr>
          <p:cNvPr id="68611" name="Rectangle 3"/>
          <p:cNvSpPr>
            <a:spLocks noGrp="1" noChangeArrowheads="1"/>
          </p:cNvSpPr>
          <p:nvPr>
            <p:ph idx="1"/>
          </p:nvPr>
        </p:nvSpPr>
        <p:spPr/>
        <p:txBody>
          <a:bodyPr>
            <a:normAutofit lnSpcReduction="10000"/>
          </a:bodyPr>
          <a:lstStyle/>
          <a:p>
            <a:pPr eaLnBrk="1" hangingPunct="1">
              <a:lnSpc>
                <a:spcPct val="80000"/>
              </a:lnSpc>
              <a:defRPr/>
            </a:pPr>
            <a:r>
              <a:rPr lang="en-US" sz="2400" dirty="0" smtClean="0"/>
              <a:t>Pelvic Inflammatory Disease</a:t>
            </a:r>
          </a:p>
          <a:p>
            <a:pPr lvl="1" eaLnBrk="1" hangingPunct="1">
              <a:lnSpc>
                <a:spcPct val="80000"/>
              </a:lnSpc>
              <a:defRPr/>
            </a:pPr>
            <a:r>
              <a:rPr lang="en-US" sz="2400" dirty="0" smtClean="0"/>
              <a:t>infection of the uterus, fallopian tubes and other reproductive organs that causes symptoms such as lower abdominal pain and unusual discharge. </a:t>
            </a:r>
          </a:p>
          <a:p>
            <a:pPr lvl="1" eaLnBrk="1" hangingPunct="1">
              <a:lnSpc>
                <a:spcPct val="80000"/>
              </a:lnSpc>
              <a:defRPr/>
            </a:pPr>
            <a:r>
              <a:rPr lang="en-US" sz="2400" dirty="0" smtClean="0"/>
              <a:t>It is a serious complication of some sexually transmitted diseases (STDs), especially </a:t>
            </a:r>
            <a:r>
              <a:rPr lang="en-US" sz="2400" dirty="0" smtClean="0"/>
              <a:t>chlamydia and gonorrhea. </a:t>
            </a:r>
            <a:endParaRPr lang="en-US" sz="2400" dirty="0" smtClean="0"/>
          </a:p>
          <a:p>
            <a:pPr lvl="1" eaLnBrk="1" hangingPunct="1">
              <a:lnSpc>
                <a:spcPct val="80000"/>
              </a:lnSpc>
              <a:defRPr/>
            </a:pPr>
            <a:r>
              <a:rPr lang="en-US" sz="2400" dirty="0" smtClean="0"/>
              <a:t>PID can damage the fallopian tubes and tissues in and near the uterus and ovaries. PID can lead to serious consequences including infertility, ectopic pregnancy (a pregnancy in the fallopian tube or elsewhere outside of the womb), abscess formation, and chronic pelvic pain. </a:t>
            </a:r>
          </a:p>
          <a:p>
            <a:pPr lvl="1" eaLnBrk="1" hangingPunct="1">
              <a:lnSpc>
                <a:spcPct val="80000"/>
              </a:lnSpc>
              <a:defRPr/>
            </a:pPr>
            <a:r>
              <a:rPr lang="en-US" sz="2400" dirty="0" smtClean="0"/>
              <a:t>Treatment: antibiotics</a:t>
            </a:r>
          </a:p>
        </p:txBody>
      </p:sp>
    </p:spTree>
    <p:extLst>
      <p:ext uri="{BB962C8B-B14F-4D97-AF65-F5344CB8AC3E}">
        <p14:creationId xmlns:p14="http://schemas.microsoft.com/office/powerpoint/2010/main" val="288356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HPV</a:t>
            </a:r>
            <a:endParaRPr lang="en-US" dirty="0"/>
          </a:p>
        </p:txBody>
      </p:sp>
      <p:sp>
        <p:nvSpPr>
          <p:cNvPr id="3" name="Content Placeholder 2"/>
          <p:cNvSpPr>
            <a:spLocks noGrp="1"/>
          </p:cNvSpPr>
          <p:nvPr>
            <p:ph idx="1"/>
          </p:nvPr>
        </p:nvSpPr>
        <p:spPr/>
        <p:txBody>
          <a:bodyPr/>
          <a:lstStyle/>
          <a:p>
            <a:pPr>
              <a:defRPr/>
            </a:pPr>
            <a:r>
              <a:rPr lang="en-US" dirty="0" smtClean="0"/>
              <a:t>Common STI</a:t>
            </a:r>
          </a:p>
          <a:p>
            <a:pPr>
              <a:defRPr/>
            </a:pPr>
            <a:r>
              <a:rPr lang="en-US" dirty="0" smtClean="0"/>
              <a:t>Caused by sexual contact, skin to skin, oral sex</a:t>
            </a:r>
          </a:p>
          <a:p>
            <a:pPr>
              <a:defRPr/>
            </a:pPr>
            <a:r>
              <a:rPr lang="en-US" dirty="0" smtClean="0"/>
              <a:t>Visible genital warts</a:t>
            </a:r>
          </a:p>
          <a:p>
            <a:pPr>
              <a:defRPr/>
            </a:pPr>
            <a:r>
              <a:rPr lang="en-US" dirty="0" smtClean="0"/>
              <a:t>Lead to </a:t>
            </a:r>
            <a:r>
              <a:rPr lang="en-US" smtClean="0"/>
              <a:t>cervical cancer</a:t>
            </a:r>
            <a:endParaRPr lang="en-US" dirty="0"/>
          </a:p>
        </p:txBody>
      </p:sp>
    </p:spTree>
    <p:extLst>
      <p:ext uri="{BB962C8B-B14F-4D97-AF65-F5344CB8AC3E}">
        <p14:creationId xmlns:p14="http://schemas.microsoft.com/office/powerpoint/2010/main" val="261376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mtClean="0"/>
              <a:t>PMS</a:t>
            </a:r>
          </a:p>
        </p:txBody>
      </p:sp>
      <p:sp>
        <p:nvSpPr>
          <p:cNvPr id="58371" name="Rectangle 3"/>
          <p:cNvSpPr>
            <a:spLocks noGrp="1" noChangeArrowheads="1"/>
          </p:cNvSpPr>
          <p:nvPr>
            <p:ph idx="1"/>
          </p:nvPr>
        </p:nvSpPr>
        <p:spPr/>
        <p:txBody>
          <a:bodyPr/>
          <a:lstStyle/>
          <a:p>
            <a:pPr eaLnBrk="1" hangingPunct="1">
              <a:defRPr/>
            </a:pPr>
            <a:r>
              <a:rPr lang="en-US" smtClean="0"/>
              <a:t>Premenstrual syndrome (PMS) refers to a wide range of physical or emotional symptoms that typically occur about 5 to 11 days before a woman starts her monthly menstrual cycle. The symptoms usually stop when menstruation begins, or shortly thereafter.</a:t>
            </a:r>
          </a:p>
        </p:txBody>
      </p:sp>
    </p:spTree>
    <p:extLst>
      <p:ext uri="{BB962C8B-B14F-4D97-AF65-F5344CB8AC3E}">
        <p14:creationId xmlns:p14="http://schemas.microsoft.com/office/powerpoint/2010/main" val="930633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TotalTime>
  <Words>497</Words>
  <Application>Microsoft Office PowerPoint</Application>
  <PresentationFormat>On-screen Show (4:3)</PresentationFormat>
  <Paragraphs>98</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Reproductive Disorders Female</vt:lpstr>
      <vt:lpstr>sterility</vt:lpstr>
      <vt:lpstr>Fibroids</vt:lpstr>
      <vt:lpstr>Fibroids are leading cause of </vt:lpstr>
      <vt:lpstr>Uterine prolapse</vt:lpstr>
      <vt:lpstr>Amenorrhea (uh-men-o-REE-uh) </vt:lpstr>
      <vt:lpstr>PID</vt:lpstr>
      <vt:lpstr>HPV</vt:lpstr>
      <vt:lpstr>PMS</vt:lpstr>
      <vt:lpstr>The most common physical symptoms include:</vt:lpstr>
      <vt:lpstr>endometriosis</vt:lpstr>
      <vt:lpstr>treatment</vt:lpstr>
      <vt:lpstr>infertility</vt:lpstr>
      <vt:lpstr>Toxic Shock Syndrome</vt:lpstr>
      <vt:lpstr>PCOS</vt:lpstr>
      <vt:lpstr>Breast Cancer</vt:lpstr>
      <vt:lpstr>PowerPoint Presentation</vt:lpstr>
      <vt:lpstr>Breast cancer treatments</vt:lpstr>
    </vt:vector>
  </TitlesOfParts>
  <Company>MTBOE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Lisa</dc:creator>
  <cp:lastModifiedBy>Smith, Lisa</cp:lastModifiedBy>
  <cp:revision>4</cp:revision>
  <dcterms:created xsi:type="dcterms:W3CDTF">2014-02-21T13:55:33Z</dcterms:created>
  <dcterms:modified xsi:type="dcterms:W3CDTF">2014-03-03T14:37:11Z</dcterms:modified>
</cp:coreProperties>
</file>